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64" r:id="rId4"/>
    <p:sldId id="263" r:id="rId5"/>
    <p:sldId id="265" r:id="rId6"/>
    <p:sldId id="266" r:id="rId7"/>
    <p:sldId id="256" r:id="rId8"/>
    <p:sldId id="257" r:id="rId9"/>
    <p:sldId id="259" r:id="rId10"/>
    <p:sldId id="260" r:id="rId11"/>
    <p:sldId id="267" r:id="rId12"/>
    <p:sldId id="26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4" autoAdjust="0"/>
    <p:restoredTop sz="94660"/>
  </p:normalViewPr>
  <p:slideViewPr>
    <p:cSldViewPr snapToGrid="0">
      <p:cViewPr varScale="1">
        <p:scale>
          <a:sx n="75" d="100"/>
          <a:sy n="75" d="100"/>
        </p:scale>
        <p:origin x="53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BD8F6FC-F10F-4069-BDFB-5EE3B1A91E0C}" type="datetimeFigureOut">
              <a:rPr lang="en-US" smtClean="0"/>
              <a:t>5/6/2022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737A9-EC21-4051-BA6C-898EB3C4ECE0}" type="slidenum">
              <a:rPr lang="en-US" smtClean="0"/>
              <a:t>‹#›</a:t>
            </a:fld>
            <a:endParaRPr lang="en-US"/>
          </a:p>
        </p:txBody>
      </p:sp>
    </p:spTree>
    <p:extLst>
      <p:ext uri="{BB962C8B-B14F-4D97-AF65-F5344CB8AC3E}">
        <p14:creationId xmlns:p14="http://schemas.microsoft.com/office/powerpoint/2010/main" val="3077461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D8F6FC-F10F-4069-BDFB-5EE3B1A91E0C}" type="datetimeFigureOut">
              <a:rPr lang="en-US" smtClean="0"/>
              <a:t>5/6/2022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737A9-EC21-4051-BA6C-898EB3C4ECE0}" type="slidenum">
              <a:rPr lang="en-US" smtClean="0"/>
              <a:t>‹#›</a:t>
            </a:fld>
            <a:endParaRPr lang="en-US"/>
          </a:p>
        </p:txBody>
      </p:sp>
    </p:spTree>
    <p:extLst>
      <p:ext uri="{BB962C8B-B14F-4D97-AF65-F5344CB8AC3E}">
        <p14:creationId xmlns:p14="http://schemas.microsoft.com/office/powerpoint/2010/main" val="3005426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D8F6FC-F10F-4069-BDFB-5EE3B1A91E0C}" type="datetimeFigureOut">
              <a:rPr lang="en-US" smtClean="0"/>
              <a:t>5/6/2022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737A9-EC21-4051-BA6C-898EB3C4ECE0}" type="slidenum">
              <a:rPr lang="en-US" smtClean="0"/>
              <a:t>‹#›</a:t>
            </a:fld>
            <a:endParaRPr lang="en-US"/>
          </a:p>
        </p:txBody>
      </p:sp>
    </p:spTree>
    <p:extLst>
      <p:ext uri="{BB962C8B-B14F-4D97-AF65-F5344CB8AC3E}">
        <p14:creationId xmlns:p14="http://schemas.microsoft.com/office/powerpoint/2010/main" val="3447462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D8F6FC-F10F-4069-BDFB-5EE3B1A91E0C}" type="datetimeFigureOut">
              <a:rPr lang="en-US" smtClean="0"/>
              <a:t>5/6/2022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737A9-EC21-4051-BA6C-898EB3C4ECE0}" type="slidenum">
              <a:rPr lang="en-US" smtClean="0"/>
              <a:t>‹#›</a:t>
            </a:fld>
            <a:endParaRPr lang="en-US"/>
          </a:p>
        </p:txBody>
      </p:sp>
    </p:spTree>
    <p:extLst>
      <p:ext uri="{BB962C8B-B14F-4D97-AF65-F5344CB8AC3E}">
        <p14:creationId xmlns:p14="http://schemas.microsoft.com/office/powerpoint/2010/main" val="1692273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D8F6FC-F10F-4069-BDFB-5EE3B1A91E0C}" type="datetimeFigureOut">
              <a:rPr lang="en-US" smtClean="0"/>
              <a:t>5/6/2022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737A9-EC21-4051-BA6C-898EB3C4ECE0}" type="slidenum">
              <a:rPr lang="en-US" smtClean="0"/>
              <a:t>‹#›</a:t>
            </a:fld>
            <a:endParaRPr lang="en-US"/>
          </a:p>
        </p:txBody>
      </p:sp>
    </p:spTree>
    <p:extLst>
      <p:ext uri="{BB962C8B-B14F-4D97-AF65-F5344CB8AC3E}">
        <p14:creationId xmlns:p14="http://schemas.microsoft.com/office/powerpoint/2010/main" val="1843159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BD8F6FC-F10F-4069-BDFB-5EE3B1A91E0C}" type="datetimeFigureOut">
              <a:rPr lang="en-US" smtClean="0"/>
              <a:t>5/6/2022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737A9-EC21-4051-BA6C-898EB3C4ECE0}" type="slidenum">
              <a:rPr lang="en-US" smtClean="0"/>
              <a:t>‹#›</a:t>
            </a:fld>
            <a:endParaRPr lang="en-US"/>
          </a:p>
        </p:txBody>
      </p:sp>
    </p:spTree>
    <p:extLst>
      <p:ext uri="{BB962C8B-B14F-4D97-AF65-F5344CB8AC3E}">
        <p14:creationId xmlns:p14="http://schemas.microsoft.com/office/powerpoint/2010/main" val="3344247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D8F6FC-F10F-4069-BDFB-5EE3B1A91E0C}" type="datetimeFigureOut">
              <a:rPr lang="en-US" smtClean="0"/>
              <a:t>5/6/2022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1737A9-EC21-4051-BA6C-898EB3C4ECE0}" type="slidenum">
              <a:rPr lang="en-US" smtClean="0"/>
              <a:t>‹#›</a:t>
            </a:fld>
            <a:endParaRPr lang="en-US"/>
          </a:p>
        </p:txBody>
      </p:sp>
    </p:spTree>
    <p:extLst>
      <p:ext uri="{BB962C8B-B14F-4D97-AF65-F5344CB8AC3E}">
        <p14:creationId xmlns:p14="http://schemas.microsoft.com/office/powerpoint/2010/main" val="1557440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BD8F6FC-F10F-4069-BDFB-5EE3B1A91E0C}" type="datetimeFigureOut">
              <a:rPr lang="en-US" smtClean="0"/>
              <a:t>5/6/2022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1737A9-EC21-4051-BA6C-898EB3C4ECE0}" type="slidenum">
              <a:rPr lang="en-US" smtClean="0"/>
              <a:t>‹#›</a:t>
            </a:fld>
            <a:endParaRPr lang="en-US"/>
          </a:p>
        </p:txBody>
      </p:sp>
    </p:spTree>
    <p:extLst>
      <p:ext uri="{BB962C8B-B14F-4D97-AF65-F5344CB8AC3E}">
        <p14:creationId xmlns:p14="http://schemas.microsoft.com/office/powerpoint/2010/main" val="1061774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D8F6FC-F10F-4069-BDFB-5EE3B1A91E0C}" type="datetimeFigureOut">
              <a:rPr lang="en-US" smtClean="0"/>
              <a:t>5/6/2022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1737A9-EC21-4051-BA6C-898EB3C4ECE0}" type="slidenum">
              <a:rPr lang="en-US" smtClean="0"/>
              <a:t>‹#›</a:t>
            </a:fld>
            <a:endParaRPr lang="en-US"/>
          </a:p>
        </p:txBody>
      </p:sp>
    </p:spTree>
    <p:extLst>
      <p:ext uri="{BB962C8B-B14F-4D97-AF65-F5344CB8AC3E}">
        <p14:creationId xmlns:p14="http://schemas.microsoft.com/office/powerpoint/2010/main" val="3284431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D8F6FC-F10F-4069-BDFB-5EE3B1A91E0C}" type="datetimeFigureOut">
              <a:rPr lang="en-US" smtClean="0"/>
              <a:t>5/6/2022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737A9-EC21-4051-BA6C-898EB3C4ECE0}" type="slidenum">
              <a:rPr lang="en-US" smtClean="0"/>
              <a:t>‹#›</a:t>
            </a:fld>
            <a:endParaRPr lang="en-US"/>
          </a:p>
        </p:txBody>
      </p:sp>
    </p:spTree>
    <p:extLst>
      <p:ext uri="{BB962C8B-B14F-4D97-AF65-F5344CB8AC3E}">
        <p14:creationId xmlns:p14="http://schemas.microsoft.com/office/powerpoint/2010/main" val="1083024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D8F6FC-F10F-4069-BDFB-5EE3B1A91E0C}" type="datetimeFigureOut">
              <a:rPr lang="en-US" smtClean="0"/>
              <a:t>5/6/2022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737A9-EC21-4051-BA6C-898EB3C4ECE0}" type="slidenum">
              <a:rPr lang="en-US" smtClean="0"/>
              <a:t>‹#›</a:t>
            </a:fld>
            <a:endParaRPr lang="en-US"/>
          </a:p>
        </p:txBody>
      </p:sp>
    </p:spTree>
    <p:extLst>
      <p:ext uri="{BB962C8B-B14F-4D97-AF65-F5344CB8AC3E}">
        <p14:creationId xmlns:p14="http://schemas.microsoft.com/office/powerpoint/2010/main" val="285717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D8F6FC-F10F-4069-BDFB-5EE3B1A91E0C}" type="datetimeFigureOut">
              <a:rPr lang="en-US" smtClean="0"/>
              <a:t>5/6/2022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1737A9-EC21-4051-BA6C-898EB3C4ECE0}" type="slidenum">
              <a:rPr lang="en-US" smtClean="0"/>
              <a:t>‹#›</a:t>
            </a:fld>
            <a:endParaRPr lang="en-US"/>
          </a:p>
        </p:txBody>
      </p:sp>
    </p:spTree>
    <p:extLst>
      <p:ext uri="{BB962C8B-B14F-4D97-AF65-F5344CB8AC3E}">
        <p14:creationId xmlns:p14="http://schemas.microsoft.com/office/powerpoint/2010/main" val="2284853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6189295" y="1460305"/>
            <a:ext cx="2630659" cy="461665"/>
          </a:xfrm>
          <a:prstGeom prst="rect">
            <a:avLst/>
          </a:prstGeom>
          <a:noFill/>
        </p:spPr>
        <p:txBody>
          <a:bodyPr wrap="square" rtlCol="0">
            <a:spAutoFit/>
          </a:bodyPr>
          <a:lstStyle/>
          <a:p>
            <a:pPr algn="r" rtl="1"/>
            <a:r>
              <a:rPr lang="fa-IR" sz="2400" dirty="0"/>
              <a:t>«به نام خالق هستی»</a:t>
            </a:r>
            <a:endParaRPr lang="en-US" sz="2400" dirty="0"/>
          </a:p>
        </p:txBody>
      </p:sp>
      <p:sp>
        <p:nvSpPr>
          <p:cNvPr id="5" name="TextBox 4"/>
          <p:cNvSpPr txBox="1"/>
          <p:nvPr/>
        </p:nvSpPr>
        <p:spPr>
          <a:xfrm>
            <a:off x="5727700" y="2044700"/>
            <a:ext cx="5041704" cy="3477875"/>
          </a:xfrm>
          <a:prstGeom prst="rect">
            <a:avLst/>
          </a:prstGeom>
          <a:noFill/>
        </p:spPr>
        <p:txBody>
          <a:bodyPr wrap="square" rtlCol="0">
            <a:spAutoFit/>
          </a:bodyPr>
          <a:lstStyle/>
          <a:p>
            <a:pPr marL="342900" indent="-342900" algn="r" rtl="1">
              <a:lnSpc>
                <a:spcPct val="200000"/>
              </a:lnSpc>
              <a:buFont typeface="Arial" panose="020B0604020202020204" pitchFamily="34" charset="0"/>
              <a:buChar char="•"/>
            </a:pPr>
            <a:r>
              <a:rPr lang="fa-IR" sz="2200" dirty="0"/>
              <a:t>نام داستان: بیا بنویسیم روی قطره باران</a:t>
            </a:r>
          </a:p>
          <a:p>
            <a:pPr marL="342900" indent="-342900" algn="r" rtl="1">
              <a:lnSpc>
                <a:spcPct val="200000"/>
              </a:lnSpc>
              <a:buFont typeface="Arial" panose="020B0604020202020204" pitchFamily="34" charset="0"/>
              <a:buChar char="•"/>
            </a:pPr>
            <a:r>
              <a:rPr lang="fa-IR" sz="2200" dirty="0"/>
              <a:t>نام نویسنده: محیا محسنی نژاد مینابی</a:t>
            </a:r>
          </a:p>
          <a:p>
            <a:pPr marL="342900" indent="-342900" algn="r" rtl="1">
              <a:lnSpc>
                <a:spcPct val="200000"/>
              </a:lnSpc>
              <a:buFont typeface="Arial" panose="020B0604020202020204" pitchFamily="34" charset="0"/>
              <a:buChar char="•"/>
            </a:pPr>
            <a:r>
              <a:rPr lang="fa-IR" sz="2200" dirty="0"/>
              <a:t>نام دبیر: فرزانه سالمی</a:t>
            </a:r>
          </a:p>
          <a:p>
            <a:pPr marL="342900" indent="-342900" algn="r" rtl="1">
              <a:lnSpc>
                <a:spcPct val="200000"/>
              </a:lnSpc>
              <a:buFont typeface="Arial" panose="020B0604020202020204" pitchFamily="34" charset="0"/>
              <a:buChar char="•"/>
            </a:pPr>
            <a:r>
              <a:rPr lang="fa-IR" sz="2200" dirty="0"/>
              <a:t>مدرسه: دبیرستان فرزانگان 3</a:t>
            </a:r>
          </a:p>
          <a:p>
            <a:pPr marL="342900" indent="-342900" algn="r" rtl="1">
              <a:lnSpc>
                <a:spcPct val="200000"/>
              </a:lnSpc>
              <a:buFont typeface="Arial" panose="020B0604020202020204" pitchFamily="34" charset="0"/>
              <a:buChar char="•"/>
            </a:pPr>
            <a:r>
              <a:rPr lang="fa-IR" sz="2200" dirty="0"/>
              <a:t>پژوهش ادبیات</a:t>
            </a:r>
            <a:endParaRPr lang="en-US" sz="2200" dirty="0"/>
          </a:p>
        </p:txBody>
      </p:sp>
    </p:spTree>
    <p:extLst>
      <p:ext uri="{BB962C8B-B14F-4D97-AF65-F5344CB8AC3E}">
        <p14:creationId xmlns:p14="http://schemas.microsoft.com/office/powerpoint/2010/main" val="550983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701800" y="1842650"/>
            <a:ext cx="8648700" cy="3220625"/>
          </a:xfrm>
          <a:prstGeom prst="rect">
            <a:avLst/>
          </a:prstGeom>
          <a:noFill/>
        </p:spPr>
        <p:txBody>
          <a:bodyPr wrap="square" rtlCol="0">
            <a:spAutoFit/>
          </a:bodyPr>
          <a:lstStyle/>
          <a:p>
            <a:pPr algn="r" rtl="1">
              <a:lnSpc>
                <a:spcPct val="150000"/>
              </a:lnSpc>
            </a:pPr>
            <a:r>
              <a:rPr lang="fa-IR" sz="2300" dirty="0"/>
              <a:t>مریم با شنیدن </a:t>
            </a:r>
            <a:r>
              <a:rPr lang="fa-IR" sz="2300"/>
              <a:t>صدای قطره‌های </a:t>
            </a:r>
            <a:r>
              <a:rPr lang="fa-IR" sz="2300" dirty="0"/>
              <a:t>باران، طبق عادت همیشگی کنار پنجره رفت. یکی از کارهایی که همیشه </a:t>
            </a:r>
            <a:r>
              <a:rPr lang="fa-IR" sz="2300"/>
              <a:t>انجام می‌داد </a:t>
            </a:r>
            <a:r>
              <a:rPr lang="fa-IR" sz="2300" dirty="0"/>
              <a:t>نگاه کردن به باران بود. مریم با این باران خاطرات زیادی را تجربه و در ذهنش مرور کرد. او عادت دارد خاطرات خود را برای باران تعریف کند. امروز هم یکی از همان روزهای دلگیر برای مریم است. با </a:t>
            </a:r>
            <a:r>
              <a:rPr lang="fa-IR" sz="2300"/>
              <a:t>خودش می‌گوید</a:t>
            </a:r>
            <a:r>
              <a:rPr lang="fa-IR" sz="2300" dirty="0"/>
              <a:t>:« خدای من انگار همین دیروز بود که مامان بعد از تحمل نه ماه بارداری منو تو بیمارستان به دنیا آورد. تنها! آخه چرا تنها</a:t>
            </a:r>
            <a:r>
              <a:rPr lang="fa-IR" sz="2300"/>
              <a:t>؟ می‌دونم </a:t>
            </a:r>
            <a:r>
              <a:rPr lang="fa-IR" sz="2300" dirty="0"/>
              <a:t>چون بابا دختر دوست نداشت.»</a:t>
            </a:r>
          </a:p>
        </p:txBody>
      </p:sp>
      <p:sp>
        <p:nvSpPr>
          <p:cNvPr id="2" name="TextBox 1"/>
          <p:cNvSpPr txBox="1"/>
          <p:nvPr/>
        </p:nvSpPr>
        <p:spPr>
          <a:xfrm>
            <a:off x="4089400" y="1257875"/>
            <a:ext cx="6261100" cy="584775"/>
          </a:xfrm>
          <a:prstGeom prst="rect">
            <a:avLst/>
          </a:prstGeom>
          <a:noFill/>
        </p:spPr>
        <p:txBody>
          <a:bodyPr wrap="square" rtlCol="0">
            <a:spAutoFit/>
          </a:bodyPr>
          <a:lstStyle/>
          <a:p>
            <a:pPr marL="457200" indent="-457200" algn="r" rtl="1">
              <a:buFont typeface="Wingdings" panose="05000000000000000000" pitchFamily="2" charset="2"/>
              <a:buChar char="v"/>
            </a:pPr>
            <a:r>
              <a:rPr lang="fa-IR" sz="3200" b="1" dirty="0">
                <a:solidFill>
                  <a:srgbClr val="002060"/>
                </a:solidFill>
              </a:rPr>
              <a:t>بریده‌ای از داستان:</a:t>
            </a:r>
            <a:endParaRPr lang="en-US" sz="3200" b="1" dirty="0">
              <a:solidFill>
                <a:srgbClr val="002060"/>
              </a:solidFill>
            </a:endParaRPr>
          </a:p>
        </p:txBody>
      </p:sp>
    </p:spTree>
    <p:extLst>
      <p:ext uri="{BB962C8B-B14F-4D97-AF65-F5344CB8AC3E}">
        <p14:creationId xmlns:p14="http://schemas.microsoft.com/office/powerpoint/2010/main" val="4189441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790700" y="1652150"/>
            <a:ext cx="8648700" cy="3212226"/>
          </a:xfrm>
          <a:prstGeom prst="rect">
            <a:avLst/>
          </a:prstGeom>
          <a:noFill/>
        </p:spPr>
        <p:txBody>
          <a:bodyPr wrap="square" rtlCol="0">
            <a:spAutoFit/>
          </a:bodyPr>
          <a:lstStyle/>
          <a:p>
            <a:pPr algn="r" rtl="1">
              <a:lnSpc>
                <a:spcPct val="150000"/>
              </a:lnSpc>
            </a:pPr>
            <a:r>
              <a:rPr lang="fa-IR" sz="2300" dirty="0"/>
              <a:t>مریم در </a:t>
            </a:r>
            <a:r>
              <a:rPr lang="fa-IR" sz="2300"/>
              <a:t>یک خانواده‌ی </a:t>
            </a:r>
            <a:r>
              <a:rPr lang="fa-IR" sz="2300" dirty="0"/>
              <a:t>پرجمعیت که چهار خواهر و سه برادر داشت، </a:t>
            </a:r>
            <a:r>
              <a:rPr lang="fa-IR" sz="2300"/>
              <a:t>مانند همه‌ی بچه‌های </a:t>
            </a:r>
            <a:r>
              <a:rPr lang="fa-IR" sz="2300" dirty="0"/>
              <a:t>دیگر پاک و معصوم به دنیا آمد. پدر مریم </a:t>
            </a:r>
            <a:r>
              <a:rPr lang="fa-IR" sz="2300"/>
              <a:t>و خانواده‌ی پدری‌اش </a:t>
            </a:r>
            <a:r>
              <a:rPr lang="fa-IR" sz="2300" dirty="0"/>
              <a:t>پسردوست بودند. علاقه داشتند که تمام فرزندانشان پسر باشند. حالا </a:t>
            </a:r>
            <a:r>
              <a:rPr lang="fa-IR" sz="2300"/>
              <a:t>که بچه‌ی </a:t>
            </a:r>
            <a:r>
              <a:rPr lang="fa-IR" sz="2300" dirty="0"/>
              <a:t>آخر خانواده دختر از آب در آمد، پدر نه تنها به همسرش تبریک نگفت، حتی برای انجام کارهای ترخیص هم تا بیمارستان دنبالشان نرفت. مادر به تنهایی، خودش دختر معصومش را در آغوش کشید و به منزل برد. نه شور و هیجانی و نه استقبالی! </a:t>
            </a:r>
          </a:p>
        </p:txBody>
      </p:sp>
    </p:spTree>
    <p:extLst>
      <p:ext uri="{BB962C8B-B14F-4D97-AF65-F5344CB8AC3E}">
        <p14:creationId xmlns:p14="http://schemas.microsoft.com/office/powerpoint/2010/main" val="2895854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806700" y="3022600"/>
            <a:ext cx="6235700" cy="769441"/>
          </a:xfrm>
          <a:prstGeom prst="rect">
            <a:avLst/>
          </a:prstGeom>
          <a:noFill/>
        </p:spPr>
        <p:txBody>
          <a:bodyPr wrap="square" rtlCol="0">
            <a:spAutoFit/>
          </a:bodyPr>
          <a:lstStyle/>
          <a:p>
            <a:pPr algn="r" rtl="1"/>
            <a:r>
              <a:rPr lang="fa-IR" sz="4400" b="1" dirty="0"/>
              <a:t>با سپاس فراوان از توجه شما!</a:t>
            </a:r>
            <a:endParaRPr lang="en-US" sz="4400" b="1" dirty="0"/>
          </a:p>
        </p:txBody>
      </p:sp>
    </p:spTree>
    <p:extLst>
      <p:ext uri="{BB962C8B-B14F-4D97-AF65-F5344CB8AC3E}">
        <p14:creationId xmlns:p14="http://schemas.microsoft.com/office/powerpoint/2010/main" val="1061402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765300" y="2082800"/>
            <a:ext cx="8470900" cy="2802690"/>
          </a:xfrm>
          <a:prstGeom prst="rect">
            <a:avLst/>
          </a:prstGeom>
          <a:noFill/>
        </p:spPr>
        <p:txBody>
          <a:bodyPr wrap="square" rtlCol="0">
            <a:spAutoFit/>
          </a:bodyPr>
          <a:lstStyle/>
          <a:p>
            <a:pPr algn="r" rtl="1">
              <a:lnSpc>
                <a:spcPct val="150000"/>
              </a:lnSpc>
            </a:pPr>
            <a:r>
              <a:rPr lang="fa-IR" sz="2400" dirty="0"/>
              <a:t>در معنای جامع آن، به هر روایتی که خصلت ساختگی و ابداعی آن بر جنبه تاریخی و واقعیش غلبه کند، گفته میشود، اما در عرف نقد امروز به آثار روایتی منثور، ادبیات داستانی می گویند.ادبیات داستان شامل، قصه، رمان، داستان بلند یا کوتاه و اثار وابسته به آن هاست اما انواع ادبی یونان باستان یعنی آثار حماسی، غنایی، نمایشی و تعلیمی را در برنمی گیرد.</a:t>
            </a:r>
            <a:endParaRPr lang="en-US" sz="2400" dirty="0"/>
          </a:p>
        </p:txBody>
      </p:sp>
      <p:sp>
        <p:nvSpPr>
          <p:cNvPr id="3" name="TextBox 2"/>
          <p:cNvSpPr txBox="1"/>
          <p:nvPr/>
        </p:nvSpPr>
        <p:spPr>
          <a:xfrm>
            <a:off x="7080250" y="1498025"/>
            <a:ext cx="3155950" cy="584775"/>
          </a:xfrm>
          <a:prstGeom prst="rect">
            <a:avLst/>
          </a:prstGeom>
          <a:noFill/>
        </p:spPr>
        <p:txBody>
          <a:bodyPr wrap="square" rtlCol="0">
            <a:spAutoFit/>
          </a:bodyPr>
          <a:lstStyle/>
          <a:p>
            <a:pPr marL="285750" indent="-285750" algn="r" rtl="1">
              <a:buFont typeface="Wingdings" panose="05000000000000000000" pitchFamily="2" charset="2"/>
              <a:buChar char="v"/>
            </a:pPr>
            <a:r>
              <a:rPr lang="fa-IR" sz="3200" b="1" dirty="0">
                <a:solidFill>
                  <a:srgbClr val="002060"/>
                </a:solidFill>
              </a:rPr>
              <a:t> ادبیات داستانی:</a:t>
            </a:r>
            <a:endParaRPr lang="en-US" sz="3200" b="1" dirty="0">
              <a:solidFill>
                <a:srgbClr val="002060"/>
              </a:solidFill>
            </a:endParaRPr>
          </a:p>
        </p:txBody>
      </p:sp>
    </p:spTree>
    <p:extLst>
      <p:ext uri="{BB962C8B-B14F-4D97-AF65-F5344CB8AC3E}">
        <p14:creationId xmlns:p14="http://schemas.microsoft.com/office/powerpoint/2010/main" val="2495110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66900" y="1791275"/>
            <a:ext cx="8407400" cy="3356688"/>
          </a:xfrm>
          <a:prstGeom prst="rect">
            <a:avLst/>
          </a:prstGeom>
          <a:noFill/>
        </p:spPr>
        <p:txBody>
          <a:bodyPr wrap="square" rtlCol="0">
            <a:spAutoFit/>
          </a:bodyPr>
          <a:lstStyle/>
          <a:p>
            <a:pPr algn="r" rtl="1">
              <a:lnSpc>
                <a:spcPct val="150000"/>
              </a:lnSpc>
            </a:pPr>
            <a:r>
              <a:rPr lang="fa-IR" sz="2400" dirty="0"/>
              <a:t>داستان بلند به گونه‌ای از داستان‌ها گفته می‌شود که خصوصیات رمان و داستان کوتاه را هر دو در خود داشته باشد. در داستان بلند درست مانند داستان کوتاه معنا از اهمیت بالایی برخوردار بوده و فشردگی معنایی وجود دارد. همچنین شخصیت‌ها و زمان پیوسته در حرکت هستند، تمامی شخصیت‌ها به صورتی هماهنگ در جهت تصویر معناهای اصلی داستان نقش آفرینی می‌کنند و پیرنگ نیز از استحکام و انسجام بالایی برخوردار است. </a:t>
            </a:r>
            <a:endParaRPr lang="en-US" sz="2400" dirty="0"/>
          </a:p>
        </p:txBody>
      </p:sp>
      <p:sp>
        <p:nvSpPr>
          <p:cNvPr id="4" name="TextBox 3"/>
          <p:cNvSpPr txBox="1"/>
          <p:nvPr/>
        </p:nvSpPr>
        <p:spPr>
          <a:xfrm>
            <a:off x="6934200" y="1206500"/>
            <a:ext cx="3340100" cy="584775"/>
          </a:xfrm>
          <a:prstGeom prst="rect">
            <a:avLst/>
          </a:prstGeom>
          <a:noFill/>
        </p:spPr>
        <p:txBody>
          <a:bodyPr wrap="square" rtlCol="0">
            <a:spAutoFit/>
          </a:bodyPr>
          <a:lstStyle/>
          <a:p>
            <a:pPr marL="285750" indent="-285750" algn="r" rtl="1">
              <a:buFont typeface="Wingdings" panose="05000000000000000000" pitchFamily="2" charset="2"/>
              <a:buChar char="v"/>
            </a:pPr>
            <a:r>
              <a:rPr lang="fa-IR" sz="3200" b="1" dirty="0">
                <a:solidFill>
                  <a:srgbClr val="002060"/>
                </a:solidFill>
              </a:rPr>
              <a:t> داستان بلند:</a:t>
            </a:r>
            <a:endParaRPr lang="en-US" sz="3200" b="1" dirty="0">
              <a:solidFill>
                <a:srgbClr val="002060"/>
              </a:solidFill>
            </a:endParaRPr>
          </a:p>
        </p:txBody>
      </p:sp>
    </p:spTree>
    <p:extLst>
      <p:ext uri="{BB962C8B-B14F-4D97-AF65-F5344CB8AC3E}">
        <p14:creationId xmlns:p14="http://schemas.microsoft.com/office/powerpoint/2010/main" val="580449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701800" y="2146300"/>
            <a:ext cx="8572500" cy="2308324"/>
          </a:xfrm>
          <a:prstGeom prst="rect">
            <a:avLst/>
          </a:prstGeom>
          <a:noFill/>
        </p:spPr>
        <p:txBody>
          <a:bodyPr wrap="square" rtlCol="0">
            <a:spAutoFit/>
          </a:bodyPr>
          <a:lstStyle/>
          <a:p>
            <a:pPr algn="r" rtl="1">
              <a:lnSpc>
                <a:spcPct val="150000"/>
              </a:lnSpc>
            </a:pPr>
            <a:r>
              <a:rPr lang="fa-IR" sz="2400" dirty="0"/>
              <a:t>داستان بلند همچون رمان، شخصیت‌ها را گسترش نمی‌دهد و اما موضوع نیز بیشتر از وضعیتی که در داستان کوتاه دارد در آن گسترده می‌گردد. پرورش شخصیت و معنا در داستان بلند بیشتر از داستان کوتاه صورت می‌پذیرد و تا اندازه‌ای به خصوصیات رمان نزدیک می‌شود.</a:t>
            </a:r>
            <a:endParaRPr lang="en-US" sz="2400" dirty="0"/>
          </a:p>
        </p:txBody>
      </p:sp>
    </p:spTree>
    <p:extLst>
      <p:ext uri="{BB962C8B-B14F-4D97-AF65-F5344CB8AC3E}">
        <p14:creationId xmlns:p14="http://schemas.microsoft.com/office/powerpoint/2010/main" val="4220487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11300" y="1943675"/>
            <a:ext cx="8547100" cy="2862322"/>
          </a:xfrm>
          <a:prstGeom prst="rect">
            <a:avLst/>
          </a:prstGeom>
          <a:noFill/>
        </p:spPr>
        <p:txBody>
          <a:bodyPr wrap="square" rtlCol="0">
            <a:spAutoFit/>
          </a:bodyPr>
          <a:lstStyle/>
          <a:p>
            <a:pPr algn="r" rtl="1">
              <a:lnSpc>
                <a:spcPct val="150000"/>
              </a:lnSpc>
            </a:pPr>
            <a:r>
              <a:rPr lang="fa-IR" sz="2400" dirty="0"/>
              <a:t>عناصر داستان اجزای بنیادین تشکیل دهنده داستان هستند. هر داستانی براي شكل‌گيری خود از ساختار و عناصری تشكيل می‌شود كه با هنرمندی و خلاقيت داستان‌نويس به صورت يک داستان کامل، ظهور و نمود می‌يابد و داستان‌نويس با كمک اين عناصر به آفرينش پيكرهٔ داستان می‌پردازد. مهم ترین عناصر داستان عبارتند از: پیرنگ، شخصیت، زاویه دید و گفت و گو.</a:t>
            </a:r>
            <a:endParaRPr lang="en-US" sz="2400" dirty="0"/>
          </a:p>
        </p:txBody>
      </p:sp>
      <p:sp>
        <p:nvSpPr>
          <p:cNvPr id="3" name="TextBox 2"/>
          <p:cNvSpPr txBox="1"/>
          <p:nvPr/>
        </p:nvSpPr>
        <p:spPr>
          <a:xfrm>
            <a:off x="6578600" y="1358900"/>
            <a:ext cx="3568700" cy="584775"/>
          </a:xfrm>
          <a:prstGeom prst="rect">
            <a:avLst/>
          </a:prstGeom>
          <a:noFill/>
        </p:spPr>
        <p:txBody>
          <a:bodyPr wrap="square" rtlCol="0">
            <a:spAutoFit/>
          </a:bodyPr>
          <a:lstStyle/>
          <a:p>
            <a:pPr marL="285750" indent="-285750" algn="r" rtl="1">
              <a:buFont typeface="Wingdings" panose="05000000000000000000" pitchFamily="2" charset="2"/>
              <a:buChar char="v"/>
            </a:pPr>
            <a:r>
              <a:rPr lang="fa-IR" sz="3200" dirty="0">
                <a:solidFill>
                  <a:srgbClr val="002060"/>
                </a:solidFill>
              </a:rPr>
              <a:t> عناصر داستان:</a:t>
            </a:r>
            <a:endParaRPr lang="en-US" sz="3200" dirty="0">
              <a:solidFill>
                <a:srgbClr val="002060"/>
              </a:solidFill>
            </a:endParaRPr>
          </a:p>
        </p:txBody>
      </p:sp>
    </p:spTree>
    <p:extLst>
      <p:ext uri="{BB962C8B-B14F-4D97-AF65-F5344CB8AC3E}">
        <p14:creationId xmlns:p14="http://schemas.microsoft.com/office/powerpoint/2010/main" val="1154983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676400" y="2337375"/>
            <a:ext cx="8572500" cy="2308324"/>
          </a:xfrm>
          <a:prstGeom prst="rect">
            <a:avLst/>
          </a:prstGeom>
          <a:noFill/>
        </p:spPr>
        <p:txBody>
          <a:bodyPr wrap="square" rtlCol="0">
            <a:spAutoFit/>
          </a:bodyPr>
          <a:lstStyle/>
          <a:p>
            <a:pPr algn="r" rtl="1">
              <a:lnSpc>
                <a:spcPct val="150000"/>
              </a:lnSpc>
            </a:pPr>
            <a:r>
              <a:rPr lang="fa-IR" sz="2400" dirty="0"/>
              <a:t>واقع‌گرایی اساساً واکنشی به ایده‌آلیسم و رمانتیسم است و نویسندگان منتسب به این سبک می‌کوشند چیزها را آن‌چنان‌که هستند بیان کنند و توصیفات رمانتیک، اغراق‌شده یا صناعت‌گونه در آثارشان کمتر دیده می‌شود.</a:t>
            </a:r>
          </a:p>
          <a:p>
            <a:pPr algn="r" rtl="1">
              <a:lnSpc>
                <a:spcPct val="150000"/>
              </a:lnSpc>
            </a:pPr>
            <a:r>
              <a:rPr lang="fa-IR" sz="2400" dirty="0"/>
              <a:t>ناتورالیسم و واقع‌گرایی سوسیالیستی از زیرشاخه‌های این سبک به‌شمار می‌آیند.</a:t>
            </a:r>
          </a:p>
        </p:txBody>
      </p:sp>
      <p:sp>
        <p:nvSpPr>
          <p:cNvPr id="3" name="TextBox 2"/>
          <p:cNvSpPr txBox="1"/>
          <p:nvPr/>
        </p:nvSpPr>
        <p:spPr>
          <a:xfrm>
            <a:off x="5384800" y="1511300"/>
            <a:ext cx="4864100" cy="584775"/>
          </a:xfrm>
          <a:prstGeom prst="rect">
            <a:avLst/>
          </a:prstGeom>
          <a:noFill/>
        </p:spPr>
        <p:txBody>
          <a:bodyPr wrap="square" rtlCol="0">
            <a:spAutoFit/>
          </a:bodyPr>
          <a:lstStyle/>
          <a:p>
            <a:pPr marL="285750" indent="-285750" algn="r" rtl="1">
              <a:buFont typeface="Wingdings" panose="05000000000000000000" pitchFamily="2" charset="2"/>
              <a:buChar char="v"/>
            </a:pPr>
            <a:r>
              <a:rPr lang="fa-IR" sz="3200" dirty="0">
                <a:solidFill>
                  <a:srgbClr val="002060"/>
                </a:solidFill>
              </a:rPr>
              <a:t>رئالیسم (واقع گرایی) در ادبیات:</a:t>
            </a:r>
            <a:endParaRPr lang="en-US" sz="3200" dirty="0">
              <a:solidFill>
                <a:srgbClr val="002060"/>
              </a:solidFill>
            </a:endParaRPr>
          </a:p>
        </p:txBody>
      </p:sp>
    </p:spTree>
    <p:extLst>
      <p:ext uri="{BB962C8B-B14F-4D97-AF65-F5344CB8AC3E}">
        <p14:creationId xmlns:p14="http://schemas.microsoft.com/office/powerpoint/2010/main" val="2161743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940300" y="3200400"/>
            <a:ext cx="2641600" cy="523220"/>
          </a:xfrm>
          <a:prstGeom prst="rect">
            <a:avLst/>
          </a:prstGeom>
          <a:noFill/>
        </p:spPr>
        <p:txBody>
          <a:bodyPr wrap="square" rtlCol="0">
            <a:spAutoFit/>
          </a:bodyPr>
          <a:lstStyle/>
          <a:p>
            <a:pPr algn="r" rtl="1"/>
            <a:r>
              <a:rPr lang="fa-IR" sz="2800" dirty="0"/>
              <a:t>ژانر داستان: رئالیسم</a:t>
            </a:r>
            <a:endParaRPr lang="en-US" sz="2800" dirty="0"/>
          </a:p>
        </p:txBody>
      </p:sp>
      <p:sp>
        <p:nvSpPr>
          <p:cNvPr id="5" name="TextBox 4"/>
          <p:cNvSpPr txBox="1"/>
          <p:nvPr/>
        </p:nvSpPr>
        <p:spPr>
          <a:xfrm>
            <a:off x="4508500" y="1930400"/>
            <a:ext cx="3073400" cy="523220"/>
          </a:xfrm>
          <a:prstGeom prst="rect">
            <a:avLst/>
          </a:prstGeom>
          <a:noFill/>
        </p:spPr>
        <p:txBody>
          <a:bodyPr wrap="square" rtlCol="0">
            <a:spAutoFit/>
          </a:bodyPr>
          <a:lstStyle/>
          <a:p>
            <a:pPr algn="r" rtl="1"/>
            <a:r>
              <a:rPr lang="fa-IR" sz="2800" dirty="0"/>
              <a:t>نوع داستان: داستان بلند </a:t>
            </a:r>
            <a:endParaRPr lang="en-US" sz="2800" dirty="0"/>
          </a:p>
        </p:txBody>
      </p:sp>
      <p:sp>
        <p:nvSpPr>
          <p:cNvPr id="6" name="TextBox 5"/>
          <p:cNvSpPr txBox="1"/>
          <p:nvPr/>
        </p:nvSpPr>
        <p:spPr>
          <a:xfrm>
            <a:off x="4051300" y="4470400"/>
            <a:ext cx="3530600" cy="523220"/>
          </a:xfrm>
          <a:prstGeom prst="rect">
            <a:avLst/>
          </a:prstGeom>
          <a:noFill/>
        </p:spPr>
        <p:txBody>
          <a:bodyPr wrap="square" rtlCol="0">
            <a:spAutoFit/>
          </a:bodyPr>
          <a:lstStyle/>
          <a:p>
            <a:pPr algn="r" rtl="1"/>
            <a:r>
              <a:rPr lang="fa-IR" sz="2800" dirty="0"/>
              <a:t>زاویه دید: سوم شخص</a:t>
            </a:r>
            <a:endParaRPr lang="en-US" sz="2800" dirty="0"/>
          </a:p>
        </p:txBody>
      </p:sp>
    </p:spTree>
    <p:extLst>
      <p:ext uri="{BB962C8B-B14F-4D97-AF65-F5344CB8AC3E}">
        <p14:creationId xmlns:p14="http://schemas.microsoft.com/office/powerpoint/2010/main" val="746756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790700" y="1956375"/>
            <a:ext cx="8432800" cy="3416320"/>
          </a:xfrm>
          <a:prstGeom prst="rect">
            <a:avLst/>
          </a:prstGeom>
          <a:noFill/>
        </p:spPr>
        <p:txBody>
          <a:bodyPr wrap="square" rtlCol="0">
            <a:spAutoFit/>
          </a:bodyPr>
          <a:lstStyle/>
          <a:p>
            <a:pPr algn="r" rtl="1">
              <a:lnSpc>
                <a:spcPct val="150000"/>
              </a:lnSpc>
            </a:pPr>
            <a:r>
              <a:rPr lang="fa-IR" sz="2400" dirty="0"/>
              <a:t>ژانر داستان رئالیسم است و داستان زندگی دخترکی به نام مریم را از دوران کودکی تا اواسط میانسالی‌اش تعریف می کند. مریم دختری سرزنده و با استعداد است که در خانواده ای ناسالم متولد می شود. او در طول زندگی با مشکلات متعددی که بسیاری از زنان جامعه هرروزه با آنها درگیر هستند، رو به رو می شود. اکثر مشکلات مریم از خانواده‌اش منشأ می گیرند و بر آینده و زندگی او اثر می گذارند.</a:t>
            </a:r>
          </a:p>
          <a:p>
            <a:pPr algn="r" rtl="1">
              <a:lnSpc>
                <a:spcPct val="150000"/>
              </a:lnSpc>
            </a:pPr>
            <a:endParaRPr lang="fa-IR" sz="2400" dirty="0"/>
          </a:p>
        </p:txBody>
      </p:sp>
      <p:sp>
        <p:nvSpPr>
          <p:cNvPr id="5" name="TextBox 4"/>
          <p:cNvSpPr txBox="1"/>
          <p:nvPr/>
        </p:nvSpPr>
        <p:spPr>
          <a:xfrm>
            <a:off x="5435600" y="1371600"/>
            <a:ext cx="4787900" cy="584775"/>
          </a:xfrm>
          <a:prstGeom prst="rect">
            <a:avLst/>
          </a:prstGeom>
          <a:noFill/>
        </p:spPr>
        <p:txBody>
          <a:bodyPr wrap="square" rtlCol="0">
            <a:spAutoFit/>
          </a:bodyPr>
          <a:lstStyle/>
          <a:p>
            <a:pPr marL="457200" indent="-457200" algn="r" rtl="1">
              <a:buFont typeface="Wingdings" panose="05000000000000000000" pitchFamily="2" charset="2"/>
              <a:buChar char="v"/>
            </a:pPr>
            <a:r>
              <a:rPr lang="fa-IR" sz="3200" b="1" dirty="0">
                <a:solidFill>
                  <a:srgbClr val="002060"/>
                </a:solidFill>
              </a:rPr>
              <a:t>خلاصه داستان:</a:t>
            </a:r>
            <a:endParaRPr lang="en-US" sz="3200" b="1" dirty="0">
              <a:solidFill>
                <a:srgbClr val="002060"/>
              </a:solidFill>
            </a:endParaRPr>
          </a:p>
        </p:txBody>
      </p:sp>
    </p:spTree>
    <p:extLst>
      <p:ext uri="{BB962C8B-B14F-4D97-AF65-F5344CB8AC3E}">
        <p14:creationId xmlns:p14="http://schemas.microsoft.com/office/powerpoint/2010/main" val="1969557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727200" y="2679700"/>
            <a:ext cx="8496300" cy="1140697"/>
          </a:xfrm>
          <a:prstGeom prst="rect">
            <a:avLst/>
          </a:prstGeom>
          <a:noFill/>
        </p:spPr>
        <p:txBody>
          <a:bodyPr wrap="square" rtlCol="0">
            <a:spAutoFit/>
          </a:bodyPr>
          <a:lstStyle/>
          <a:p>
            <a:pPr algn="r" rtl="1">
              <a:lnSpc>
                <a:spcPct val="150000"/>
              </a:lnSpc>
            </a:pPr>
            <a:r>
              <a:rPr lang="fa-IR" sz="2400" dirty="0"/>
              <a:t>پستی و بلندی های زندگی و چگونگی مواجه شدن و پشت سر گذاشتن آن ها از جمله مضامینی است که در این داستان به آن پرداخته شده.</a:t>
            </a:r>
            <a:endParaRPr lang="en-US" dirty="0"/>
          </a:p>
        </p:txBody>
      </p:sp>
    </p:spTree>
    <p:extLst>
      <p:ext uri="{BB962C8B-B14F-4D97-AF65-F5344CB8AC3E}">
        <p14:creationId xmlns:p14="http://schemas.microsoft.com/office/powerpoint/2010/main" val="28033743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391</TotalTime>
  <Words>693</Words>
  <Application>Microsoft Office PowerPoint</Application>
  <PresentationFormat>Widescreen</PresentationFormat>
  <Paragraphs>26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msi</dc:creator>
  <cp:lastModifiedBy>l e n o v o</cp:lastModifiedBy>
  <cp:revision>26</cp:revision>
  <dcterms:created xsi:type="dcterms:W3CDTF">2022-03-16T08:42:48Z</dcterms:created>
  <dcterms:modified xsi:type="dcterms:W3CDTF">2022-05-06T12:21:32Z</dcterms:modified>
</cp:coreProperties>
</file>